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70" r:id="rId2"/>
  </p:sldMasterIdLst>
  <p:notesMasterIdLst>
    <p:notesMasterId r:id="rId13"/>
  </p:notesMasterIdLst>
  <p:handoutMasterIdLst>
    <p:handoutMasterId r:id="rId14"/>
  </p:handoutMasterIdLst>
  <p:sldIdLst>
    <p:sldId id="266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69" r:id="rId11"/>
    <p:sldId id="270" r:id="rId12"/>
  </p:sldIdLst>
  <p:sldSz cx="10688638" cy="7562850"/>
  <p:notesSz cx="6858000" cy="9144000"/>
  <p:defaultTextStyle>
    <a:defPPr>
      <a:defRPr lang="ru-RU"/>
    </a:defPPr>
    <a:lvl1pPr marL="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69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38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3076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0769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846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40">
          <p15:clr>
            <a:srgbClr val="A4A3A4"/>
          </p15:clr>
        </p15:guide>
        <p15:guide id="2" pos="337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C6"/>
    <a:srgbClr val="CCCCE5"/>
    <a:srgbClr val="B2B2D6"/>
    <a:srgbClr val="BBC4DF"/>
    <a:srgbClr val="9494C5"/>
    <a:srgbClr val="E6E6F2"/>
    <a:srgbClr val="DEDEE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86856" autoAdjust="0"/>
  </p:normalViewPr>
  <p:slideViewPr>
    <p:cSldViewPr snapToGrid="0" snapToObjects="1" showGuides="1">
      <p:cViewPr varScale="1">
        <p:scale>
          <a:sx n="92" d="100"/>
          <a:sy n="92" d="100"/>
        </p:scale>
        <p:origin x="-1980" y="-90"/>
      </p:cViewPr>
      <p:guideLst>
        <p:guide orient="horz" pos="2340"/>
        <p:guide pos="3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5" d="100"/>
          <a:sy n="155" d="100"/>
        </p:scale>
        <p:origin x="-1712" y="-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Среднегодовой совокупный темп прироста (CAGR) в натуральном выражении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384.5</c:v>
                </c:pt>
                <c:pt idx="1">
                  <c:v>409.3</c:v>
                </c:pt>
                <c:pt idx="2">
                  <c:v>435.7</c:v>
                </c:pt>
                <c:pt idx="3">
                  <c:v>461.5</c:v>
                </c:pt>
                <c:pt idx="4">
                  <c:v>487.2</c:v>
                </c:pt>
                <c:pt idx="5">
                  <c:v>512.9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94080"/>
        <c:axId val="42895616"/>
      </c:barChart>
      <c:catAx>
        <c:axId val="428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2895616"/>
        <c:crosses val="autoZero"/>
        <c:auto val="1"/>
        <c:lblAlgn val="ctr"/>
        <c:lblOffset val="100"/>
        <c:noMultiLvlLbl val="0"/>
      </c:catAx>
      <c:valAx>
        <c:axId val="42895616"/>
        <c:scaling>
          <c:orientation val="minMax"/>
          <c:max val="5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2894080"/>
        <c:crosses val="autoZero"/>
        <c:crossBetween val="between"/>
        <c:majorUnit val="90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Среднегодовой совокупный темп прироста (CAGR) в стоимостном выражении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41</c:v>
                </c:pt>
                <c:pt idx="1">
                  <c:v>44.2</c:v>
                </c:pt>
                <c:pt idx="2">
                  <c:v>48.6</c:v>
                </c:pt>
                <c:pt idx="3">
                  <c:v>53.1</c:v>
                </c:pt>
                <c:pt idx="4">
                  <c:v>57.7</c:v>
                </c:pt>
                <c:pt idx="5">
                  <c:v>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03232"/>
        <c:axId val="129909120"/>
      </c:barChart>
      <c:catAx>
        <c:axId val="12990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9909120"/>
        <c:crosses val="autoZero"/>
        <c:auto val="1"/>
        <c:lblAlgn val="ctr"/>
        <c:lblOffset val="100"/>
        <c:noMultiLvlLbl val="0"/>
      </c:catAx>
      <c:valAx>
        <c:axId val="1299091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9032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609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6475" y="4343400"/>
            <a:ext cx="484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4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1pPr>
    <a:lvl2pPr marL="497693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2pPr>
    <a:lvl3pPr marL="995384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3pPr>
    <a:lvl4pPr marL="1493076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4pPr>
    <a:lvl5pPr marL="1990769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5pPr>
    <a:lvl6pPr marL="2488460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9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99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01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32" t="4465" r="-1" b="7836"/>
          <a:stretch/>
        </p:blipFill>
        <p:spPr bwMode="auto">
          <a:xfrm>
            <a:off x="-1" y="0"/>
            <a:ext cx="7703113" cy="756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491" y="2973444"/>
            <a:ext cx="2953145" cy="11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6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пяти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F898183-7953-464F-BE7E-C2B646ED4590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7756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84194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5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четырех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BB50CEC9-0646-47AD-B9EF-B17ACFD000C6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3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трех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90727059-0F9A-4B00-9FB3-E9C83DA09F3E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9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5601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892019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37865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7134282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2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F5C3D9B-F995-4063-B77C-43030E8CA16D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6153936"/>
            <a:ext cx="9379749" cy="336178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Подпись к иллюстрации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80131" cy="37707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6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1740F416-848C-49C1-9B99-811478F0D27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79751" cy="418474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7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малень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AD4C5CC-045F-492A-9A18-C7FC5A7EB881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/>
          <a:lstStyle>
            <a:lvl1pPr marL="0" indent="0" algn="l">
              <a:lnSpc>
                <a:spcPts val="3400"/>
              </a:lnSpc>
              <a:buNone/>
              <a:defRPr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55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больш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8D76A29-24B3-4780-9B07-CF7431E02FAE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>
            <a:normAutofit/>
          </a:bodyPr>
          <a:lstStyle>
            <a:lvl1pPr marL="0" indent="0" algn="l">
              <a:lnSpc>
                <a:spcPts val="3400"/>
              </a:lnSpc>
              <a:buNone/>
              <a:defRPr sz="3300"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34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4" t="3984" b="8317"/>
          <a:stretch/>
        </p:blipFill>
        <p:spPr bwMode="auto">
          <a:xfrm>
            <a:off x="0" y="0"/>
            <a:ext cx="7894036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66" y="2756580"/>
            <a:ext cx="2953145" cy="11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3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5" hasCustomPrompt="1"/>
          </p:nvPr>
        </p:nvSpPr>
        <p:spPr>
          <a:xfrm>
            <a:off x="6484528" y="2405063"/>
            <a:ext cx="3556410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презентации. Шрифт </a:t>
            </a:r>
            <a:r>
              <a:rPr lang="en-US" dirty="0" err="1" smtClean="0"/>
              <a:t>verdana</a:t>
            </a:r>
            <a:r>
              <a:rPr lang="ru-RU" dirty="0" smtClean="0"/>
              <a:t> </a:t>
            </a:r>
            <a:r>
              <a:rPr lang="en-US" dirty="0" smtClean="0"/>
              <a:t>bold </a:t>
            </a:r>
            <a:r>
              <a:rPr lang="ru-RU" dirty="0" smtClean="0"/>
              <a:t>33/34 </a:t>
            </a:r>
            <a:r>
              <a:rPr lang="en-US" dirty="0" err="1" smtClean="0"/>
              <a:t>pt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буквы заглавные. Не</a:t>
            </a:r>
            <a:r>
              <a:rPr lang="en-US" dirty="0" smtClean="0"/>
              <a:t> </a:t>
            </a:r>
            <a:r>
              <a:rPr lang="ru-RU" dirty="0" smtClean="0"/>
              <a:t>более трех строк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all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Подзаголовок. Шрифт</a:t>
            </a:r>
            <a:r>
              <a:rPr lang="en-US" dirty="0" smtClean="0"/>
              <a:t> </a:t>
            </a:r>
            <a:r>
              <a:rPr lang="en-US" dirty="0" err="1" smtClean="0"/>
              <a:t>verdana</a:t>
            </a:r>
            <a:r>
              <a:rPr lang="en-US" dirty="0" smtClean="0"/>
              <a:t> regular</a:t>
            </a:r>
            <a:r>
              <a:rPr lang="ru-RU" dirty="0" smtClean="0"/>
              <a:t> 18/17 </a:t>
            </a:r>
            <a:r>
              <a:rPr lang="ru-RU" dirty="0" err="1" smtClean="0"/>
              <a:t>рх</a:t>
            </a:r>
            <a:r>
              <a:rPr lang="ru-RU" dirty="0" smtClean="0"/>
              <a:t>. Все буквы заглавные</a:t>
            </a:r>
            <a:r>
              <a:rPr lang="en-US" dirty="0" smtClean="0"/>
              <a:t>. </a:t>
            </a:r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Константин Константинопольский.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Bold </a:t>
            </a:r>
            <a:r>
              <a:rPr lang="ru-RU" dirty="0" smtClean="0"/>
              <a:t>18/17 </a:t>
            </a:r>
            <a:r>
              <a:rPr lang="ru-RU" dirty="0" err="1" smtClean="0"/>
              <a:t>рх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Должность и контактные данные автора</a:t>
            </a:r>
            <a:r>
              <a:rPr lang="en-US" dirty="0" smtClean="0"/>
              <a:t>.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Regular 11</a:t>
            </a:r>
            <a:r>
              <a:rPr lang="ru-RU" dirty="0" smtClean="0"/>
              <a:t>/17 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23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defRPr baseline="0"/>
            </a:lvl1pPr>
            <a:lvl2pPr>
              <a:lnSpc>
                <a:spcPts val="3400"/>
              </a:lnSpc>
              <a:defRPr/>
            </a:lvl2pPr>
            <a:lvl3pPr>
              <a:lnSpc>
                <a:spcPts val="3400"/>
              </a:lnSpc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96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B1823CA4-9677-4917-B0AA-86773DE4C4DA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5" hasCustomPrompt="1"/>
          </p:nvPr>
        </p:nvSpPr>
        <p:spPr>
          <a:xfrm>
            <a:off x="6484528" y="2269206"/>
            <a:ext cx="3556411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презентации. Шрифт </a:t>
            </a:r>
            <a:r>
              <a:rPr lang="en-US" dirty="0" err="1" smtClean="0"/>
              <a:t>verdana</a:t>
            </a:r>
            <a:r>
              <a:rPr lang="ru-RU" dirty="0" smtClean="0"/>
              <a:t> </a:t>
            </a:r>
            <a:r>
              <a:rPr lang="en-US" dirty="0" smtClean="0"/>
              <a:t>bold </a:t>
            </a:r>
            <a:r>
              <a:rPr lang="ru-RU" dirty="0" smtClean="0"/>
              <a:t>33/34 </a:t>
            </a:r>
            <a:r>
              <a:rPr lang="en-US" dirty="0" err="1" smtClean="0"/>
              <a:t>pt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буквы заглавные. Не</a:t>
            </a:r>
            <a:r>
              <a:rPr lang="en-US" dirty="0" smtClean="0"/>
              <a:t> </a:t>
            </a:r>
            <a:r>
              <a:rPr lang="ru-RU" dirty="0" smtClean="0"/>
              <a:t>более трех строк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none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Подзаголовок. Шрифт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Verdana Regular</a:t>
            </a:r>
            <a:r>
              <a:rPr lang="ru-RU" dirty="0" smtClean="0"/>
              <a:t> 18/17</a:t>
            </a:r>
            <a:r>
              <a:rPr lang="en-US" dirty="0" smtClean="0"/>
              <a:t> 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Константин Константинопольский.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Bold </a:t>
            </a:r>
            <a:r>
              <a:rPr lang="ru-RU" dirty="0" smtClean="0"/>
              <a:t>18/17 </a:t>
            </a:r>
            <a:r>
              <a:rPr lang="ru-RU" dirty="0" err="1" smtClean="0"/>
              <a:t>рх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Должность и контактные данные автора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Шрифт</a:t>
            </a:r>
            <a:r>
              <a:rPr lang="en-US" dirty="0" smtClean="0"/>
              <a:t> Verdana Regular 11</a:t>
            </a:r>
            <a:r>
              <a:rPr lang="ru-RU" dirty="0" smtClean="0"/>
              <a:t>/17 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423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Текст, Список и иллюстрация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405468"/>
            <a:ext cx="2913747" cy="4078842"/>
          </a:xfrm>
        </p:spPr>
        <p:txBody>
          <a:bodyPr/>
          <a:lstStyle>
            <a:lvl1pPr marL="0" marR="0" indent="0" algn="l" defTabSz="497754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497754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Текст, который сопровождает тему. Закрепляет утверждение или объясняет иллюстрацию</a:t>
            </a:r>
          </a:p>
          <a:p>
            <a:pPr lvl="0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892018" y="2405468"/>
            <a:ext cx="2913747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7119532" y="2405063"/>
            <a:ext cx="2921405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3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Нумерованный 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aseline="0"/>
            </a:lvl1pPr>
            <a:lvl2pPr marL="840654" indent="-342900">
              <a:lnSpc>
                <a:spcPts val="3400"/>
              </a:lnSpc>
              <a:buFont typeface="Wingdings" charset="2"/>
              <a:buChar char="§"/>
              <a:defRPr/>
            </a:lvl2pPr>
            <a:lvl3pPr marL="1338407" indent="-342900">
              <a:lnSpc>
                <a:spcPts val="3400"/>
              </a:lnSpc>
              <a:buFont typeface="Wingdings" charset="2"/>
              <a:buChar char="§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045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список. Иллюстрация главная, список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57418" y="2405063"/>
            <a:ext cx="5483459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9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buFont typeface="+mj-lt"/>
              <a:buAutoNum type="arabicPeriod"/>
              <a:defRPr baseline="0"/>
            </a:lvl1pPr>
            <a:lvl2pPr marL="840654" indent="-342900">
              <a:buFont typeface="+mj-lt"/>
              <a:buAutoNum type="arabicPeriod"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6" y="2405063"/>
            <a:ext cx="5487542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403250"/>
            <a:ext cx="5505871" cy="4073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127003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403250"/>
            <a:ext cx="6148348" cy="4073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7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пяти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7756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84194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84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четырех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81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трех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4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5600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892017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37864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7134281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74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6" y="5886676"/>
            <a:ext cx="9379749" cy="634984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Подпись к иллюстрации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7" y="2405063"/>
            <a:ext cx="9380131" cy="322015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16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E254ED9B-C8A7-4655-A1BB-6E2B998FA009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10158"/>
          </a:xfrm>
        </p:spPr>
        <p:txBody>
          <a:bodyPr/>
          <a:lstStyle>
            <a:lvl1pPr>
              <a:lnSpc>
                <a:spcPts val="3400"/>
              </a:lnSpc>
              <a:defRPr b="1" cap="all" baseline="0"/>
            </a:lvl1pPr>
            <a:lvl2pPr>
              <a:lnSpc>
                <a:spcPts val="3400"/>
              </a:lnSpc>
              <a:defRPr b="1" cap="all"/>
            </a:lvl2pPr>
            <a:lvl3pPr>
              <a:lnSpc>
                <a:spcPts val="3400"/>
              </a:lnSpc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10123"/>
            <a:ext cx="3563938" cy="33501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Текст, Список и иллюстрация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6E879A5B-6D8C-4DD2-B771-FF0A94D7CFD6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405468"/>
            <a:ext cx="2913747" cy="4078842"/>
          </a:xfrm>
        </p:spPr>
        <p:txBody>
          <a:bodyPr/>
          <a:lstStyle>
            <a:lvl1pPr marL="0" marR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100" baseline="0"/>
            </a:lvl1pPr>
            <a:lvl2pPr>
              <a:defRPr sz="1100"/>
            </a:lvl2pPr>
          </a:lstStyle>
          <a:p>
            <a:pPr marL="0" marR="0" lvl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Текст, который сопровождает тему. Закрепляет утверждение или объясняет иллюстрацию</a:t>
            </a:r>
          </a:p>
          <a:p>
            <a:pPr lvl="0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892019" y="2405468"/>
            <a:ext cx="2913747" cy="4078842"/>
          </a:xfrm>
        </p:spPr>
        <p:txBody>
          <a:bodyPr>
            <a:normAutofit/>
          </a:bodyPr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7134318" y="2285113"/>
            <a:ext cx="2906619" cy="419919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74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Нумерованный список и 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0D79C4E-E639-4253-B192-C3D69172FC09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20123"/>
            <a:ext cx="3563938" cy="333015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00157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="1" cap="all" baseline="0"/>
            </a:lvl1pPr>
            <a:lvl2pPr marL="840550" indent="-342857">
              <a:lnSpc>
                <a:spcPts val="3400"/>
              </a:lnSpc>
              <a:buFont typeface="Wingdings" charset="2"/>
              <a:buChar char="§"/>
              <a:defRPr b="1" cap="all"/>
            </a:lvl2pPr>
            <a:lvl3pPr marL="1338241" indent="-342857">
              <a:lnSpc>
                <a:spcPts val="3400"/>
              </a:lnSpc>
              <a:buFont typeface="Wingdings" charset="2"/>
              <a:buChar char="§"/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604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список. Иллюстрация главная, список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9FFD0FEE-B3CA-4D12-B897-FF955A6663FD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80651" y="2405468"/>
            <a:ext cx="3559908" cy="4078842"/>
          </a:xfrm>
        </p:spPr>
        <p:txBody>
          <a:bodyPr/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57419" y="2278544"/>
            <a:ext cx="5483459" cy="42063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81343942-7015-4151-82F9-CA5C9134D195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/>
          <a:lstStyle>
            <a:lvl1pPr>
              <a:buFont typeface="+mj-lt"/>
              <a:buAutoNum type="arabicPeriod"/>
              <a:defRPr sz="1100" baseline="0"/>
            </a:lvl1pPr>
            <a:lvl2pPr marL="840550" indent="-342857">
              <a:buFont typeface="+mj-lt"/>
              <a:buAutoNum type="arabicPeriod"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5" y="2269206"/>
            <a:ext cx="5487543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4A5015E-74F0-4CC7-846D-CCCF2FD4C712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="0" baseline="0"/>
            </a:lvl1pPr>
            <a:lvl2pPr marL="497693" indent="0">
              <a:buFont typeface="+mj-lt"/>
              <a:buNone/>
              <a:defRPr sz="1100" b="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8" y="2269205"/>
            <a:ext cx="5505871" cy="4207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8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710A502A-952E-48B8-9CAE-8B1D515E683A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127004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 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278543"/>
            <a:ext cx="6148348" cy="4198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4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981" y="500514"/>
            <a:ext cx="8160578" cy="3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Изображение 1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07" y="245116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805" y="6606265"/>
            <a:ext cx="7758619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33094D84-FCB6-4484-BF78-B9A3DD511B09}" type="datetime1">
              <a:rPr lang="ru-RU" smtClean="0"/>
              <a:pPr/>
              <a:t>31.05.2016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19425" y="6606265"/>
            <a:ext cx="1621131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418" y="2629580"/>
            <a:ext cx="9383140" cy="397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53" r:id="rId3"/>
    <p:sldLayoutId id="2147483661" r:id="rId4"/>
    <p:sldLayoutId id="2147483655" r:id="rId5"/>
    <p:sldLayoutId id="2147483654" r:id="rId6"/>
    <p:sldLayoutId id="2147483656" r:id="rId7"/>
    <p:sldLayoutId id="2147483662" r:id="rId8"/>
    <p:sldLayoutId id="2147483664" r:id="rId9"/>
    <p:sldLayoutId id="2147483658" r:id="rId10"/>
    <p:sldLayoutId id="2147483663" r:id="rId11"/>
    <p:sldLayoutId id="2147483659" r:id="rId12"/>
    <p:sldLayoutId id="2147483660" r:id="rId13"/>
    <p:sldLayoutId id="2147483667" r:id="rId14"/>
    <p:sldLayoutId id="2147483668" r:id="rId15"/>
    <p:sldLayoutId id="2147483669" r:id="rId16"/>
  </p:sldLayoutIdLst>
  <p:timing>
    <p:tnLst>
      <p:par>
        <p:cTn id="1" dur="indefinite" restart="never" nodeType="tmRoot"/>
      </p:par>
    </p:tnLst>
  </p:timing>
  <p:hf hdr="0" ftr="0"/>
  <p:txStyles>
    <p:titleStyle>
      <a:lvl1pPr indent="0" algn="l" defTabSz="497693" rtl="0" eaLnBrk="1" latinLnBrk="0" hangingPunct="1">
        <a:lnSpc>
          <a:spcPts val="3400"/>
        </a:lnSpc>
        <a:spcBef>
          <a:spcPts val="0"/>
        </a:spcBef>
        <a:buNone/>
        <a:defRPr sz="3300" b="1" i="0" kern="1200" cap="all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73269" indent="-373269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808750" indent="-311058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1244230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1741922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4pPr>
      <a:lvl5pPr marL="2239614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2737306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999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690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83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9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8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76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69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46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15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84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537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18" y="930320"/>
            <a:ext cx="9383139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981" y="500513"/>
            <a:ext cx="8160578" cy="3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pPr defTabSz="497754"/>
            <a:r>
              <a:rPr lang="en-US" dirty="0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Изображение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" y="245115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805" y="6606265"/>
            <a:ext cx="7758619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497754"/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 err="1" smtClean="0">
                <a:solidFill>
                  <a:prstClr val="black"/>
                </a:solidFill>
              </a:rPr>
              <a:t>ноября</a:t>
            </a:r>
            <a:r>
              <a:rPr lang="en-US" dirty="0" smtClean="0">
                <a:solidFill>
                  <a:prstClr val="black"/>
                </a:solidFill>
              </a:rPr>
              <a:t> 2014 </a:t>
            </a:r>
            <a:r>
              <a:rPr lang="en-US" dirty="0" err="1" smtClean="0">
                <a:solidFill>
                  <a:prstClr val="black"/>
                </a:solidFill>
              </a:rPr>
              <a:t>года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19425" y="6606265"/>
            <a:ext cx="1621131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pPr defTabSz="497754"/>
            <a:fld id="{270CC76C-CF9A-B645-A5DE-487E37C771FE}" type="slidenum">
              <a:rPr lang="ru-RU" smtClean="0"/>
              <a:pPr defTabSz="497754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418" y="2629579"/>
            <a:ext cx="9383140" cy="397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77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indent="0" algn="l" defTabSz="497754" rtl="0" eaLnBrk="1" latinLnBrk="0" hangingPunct="1">
        <a:lnSpc>
          <a:spcPts val="3400"/>
        </a:lnSpc>
        <a:spcBef>
          <a:spcPts val="0"/>
        </a:spcBef>
        <a:buNone/>
        <a:defRPr sz="3300" b="1" i="0" kern="1200" cap="all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73315" indent="-373315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808850" indent="-311096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1244384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1742138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4pPr>
      <a:lvl5pPr marL="2239891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haybiotech.com/" TargetMode="External"/><Relationship Id="rId2" Type="http://schemas.openxmlformats.org/officeDocument/2006/relationships/hyperlink" Target="http://www.polysaccharides.u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BACIS-FIGURES-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14" y="4494030"/>
            <a:ext cx="187833" cy="162687"/>
          </a:xfrm>
          <a:prstGeom prst="rect">
            <a:avLst/>
          </a:prstGeom>
        </p:spPr>
      </p:pic>
      <p:pic>
        <p:nvPicPr>
          <p:cNvPr id="4" name="Изображение 3" descr="BACIS-FIGURES-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9" y="5472079"/>
            <a:ext cx="246507" cy="246507"/>
          </a:xfrm>
          <a:prstGeom prst="rect">
            <a:avLst/>
          </a:prstGeom>
        </p:spPr>
      </p:pic>
      <p:pic>
        <p:nvPicPr>
          <p:cNvPr id="5" name="Изображение 4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35" y="6257412"/>
            <a:ext cx="179070" cy="206121"/>
          </a:xfrm>
          <a:prstGeom prst="rect">
            <a:avLst/>
          </a:prstGeom>
        </p:spPr>
      </p:pic>
      <p:pic>
        <p:nvPicPr>
          <p:cNvPr id="6" name="Изображение 5" descr="BACIS-FIGURES-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87" y="2565645"/>
            <a:ext cx="131064" cy="250698"/>
          </a:xfrm>
          <a:prstGeom prst="rect">
            <a:avLst/>
          </a:prstGeom>
        </p:spPr>
      </p:pic>
      <p:pic>
        <p:nvPicPr>
          <p:cNvPr id="7" name="Изображение 6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46" y="2330072"/>
            <a:ext cx="187833" cy="162687"/>
          </a:xfrm>
          <a:prstGeom prst="rect">
            <a:avLst/>
          </a:prstGeom>
        </p:spPr>
      </p:pic>
      <p:pic>
        <p:nvPicPr>
          <p:cNvPr id="8" name="Изображение 7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49" y="2610222"/>
            <a:ext cx="179070" cy="206121"/>
          </a:xfrm>
          <a:prstGeom prst="rect">
            <a:avLst/>
          </a:prstGeom>
        </p:spPr>
      </p:pic>
      <p:pic>
        <p:nvPicPr>
          <p:cNvPr id="9" name="Изображение 8" descr="BACIS-FIGURES-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54" y="6257412"/>
            <a:ext cx="357759" cy="412242"/>
          </a:xfrm>
          <a:prstGeom prst="rect">
            <a:avLst/>
          </a:prstGeom>
        </p:spPr>
      </p:pic>
      <p:pic>
        <p:nvPicPr>
          <p:cNvPr id="12" name="Изображение 11" descr="BACIS-FIGURES-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7" y="743851"/>
            <a:ext cx="357759" cy="412242"/>
          </a:xfrm>
          <a:prstGeom prst="rect">
            <a:avLst/>
          </a:prstGeom>
        </p:spPr>
      </p:pic>
      <p:pic>
        <p:nvPicPr>
          <p:cNvPr id="13" name="Изображение 12" descr="BACIS-FIGURES-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19" y="1017501"/>
            <a:ext cx="131064" cy="250698"/>
          </a:xfrm>
          <a:prstGeom prst="rect">
            <a:avLst/>
          </a:prstGeom>
        </p:spPr>
      </p:pic>
      <p:pic>
        <p:nvPicPr>
          <p:cNvPr id="16" name="Изображение 15" descr="BACIS-FIGURES-1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10" y="1268199"/>
            <a:ext cx="492633" cy="492633"/>
          </a:xfrm>
          <a:prstGeom prst="rect">
            <a:avLst/>
          </a:prstGeom>
        </p:spPr>
      </p:pic>
      <p:pic>
        <p:nvPicPr>
          <p:cNvPr id="18" name="Изображение 17" descr="BACIS-FIGURES-3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32" y="6042713"/>
            <a:ext cx="492633" cy="492633"/>
          </a:xfrm>
          <a:prstGeom prst="rect">
            <a:avLst/>
          </a:prstGeom>
        </p:spPr>
      </p:pic>
      <p:pic>
        <p:nvPicPr>
          <p:cNvPr id="19" name="Изображение 18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51" y="1117129"/>
            <a:ext cx="179070" cy="206121"/>
          </a:xfrm>
          <a:prstGeom prst="rect">
            <a:avLst/>
          </a:prstGeom>
        </p:spPr>
      </p:pic>
      <p:pic>
        <p:nvPicPr>
          <p:cNvPr id="20" name="Изображение 19" descr="BACIS-FIGURES-0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1" y="1229028"/>
            <a:ext cx="357759" cy="412242"/>
          </a:xfrm>
          <a:prstGeom prst="rect">
            <a:avLst/>
          </a:prstGeom>
        </p:spPr>
      </p:pic>
      <p:pic>
        <p:nvPicPr>
          <p:cNvPr id="21" name="Изображение 20" descr="BACIS-FIGURES-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73" y="4575374"/>
            <a:ext cx="262509" cy="501015"/>
          </a:xfrm>
          <a:prstGeom prst="rect">
            <a:avLst/>
          </a:prstGeom>
        </p:spPr>
      </p:pic>
      <p:pic>
        <p:nvPicPr>
          <p:cNvPr id="22" name="Изображение 21" descr="BACIS-FIGURES-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368" y="6426110"/>
            <a:ext cx="357759" cy="412242"/>
          </a:xfrm>
          <a:prstGeom prst="rect">
            <a:avLst/>
          </a:prstGeom>
        </p:spPr>
      </p:pic>
      <p:pic>
        <p:nvPicPr>
          <p:cNvPr id="24" name="Изображение 23" descr="BACIS-FIGURES-2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48" y="1829057"/>
            <a:ext cx="262509" cy="501015"/>
          </a:xfrm>
          <a:prstGeom prst="rect">
            <a:avLst/>
          </a:prstGeom>
        </p:spPr>
      </p:pic>
      <p:pic>
        <p:nvPicPr>
          <p:cNvPr id="25" name="Изображение 24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47" y="1747713"/>
            <a:ext cx="187833" cy="162687"/>
          </a:xfrm>
          <a:prstGeom prst="rect">
            <a:avLst/>
          </a:prstGeom>
        </p:spPr>
      </p:pic>
      <p:pic>
        <p:nvPicPr>
          <p:cNvPr id="27" name="Изображение 26" descr="BACIS-FIGURES-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6013381"/>
            <a:ext cx="187833" cy="162687"/>
          </a:xfrm>
          <a:prstGeom prst="rect">
            <a:avLst/>
          </a:prstGeom>
        </p:spPr>
      </p:pic>
      <p:pic>
        <p:nvPicPr>
          <p:cNvPr id="29" name="Изображение 28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05" y="6747701"/>
            <a:ext cx="187833" cy="162687"/>
          </a:xfrm>
          <a:prstGeom prst="rect">
            <a:avLst/>
          </a:prstGeom>
        </p:spPr>
      </p:pic>
      <p:pic>
        <p:nvPicPr>
          <p:cNvPr id="31" name="Изображение 30" descr="BACIS-FIGURES-2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92" y="980271"/>
            <a:ext cx="131064" cy="250698"/>
          </a:xfrm>
          <a:prstGeom prst="rect">
            <a:avLst/>
          </a:prstGeom>
        </p:spPr>
      </p:pic>
      <p:pic>
        <p:nvPicPr>
          <p:cNvPr id="32" name="Изображение 31" descr="BACIS-FIGURES-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713" y="6659690"/>
            <a:ext cx="131064" cy="250698"/>
          </a:xfrm>
          <a:prstGeom prst="rect">
            <a:avLst/>
          </a:prstGeom>
        </p:spPr>
      </p:pic>
      <p:pic>
        <p:nvPicPr>
          <p:cNvPr id="33" name="Изображение 32" descr="BACIS-FIGURES-34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48" y="740662"/>
            <a:ext cx="179070" cy="206121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3532287" y="4884861"/>
            <a:ext cx="6648137" cy="18254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indent="0" algn="l" defTabSz="497754" rtl="0" eaLnBrk="1" latinLnBrk="0" hangingPunct="1">
              <a:lnSpc>
                <a:spcPts val="3400"/>
              </a:lnSpc>
              <a:spcBef>
                <a:spcPts val="0"/>
              </a:spcBef>
              <a:buNone/>
              <a:defRPr sz="3300" b="1" i="0" kern="1200" cap="all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cap="none" dirty="0"/>
              <a:t>Р</a:t>
            </a:r>
            <a:r>
              <a:rPr lang="ru-RU" cap="none" dirty="0" smtClean="0"/>
              <a:t>азработка технологии биокомпозиционных материалов на основе </a:t>
            </a:r>
          </a:p>
          <a:p>
            <a:r>
              <a:rPr lang="ru-RU" cap="none" dirty="0" smtClean="0"/>
              <a:t>отходов промышленности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40869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32878" y="2159728"/>
            <a:ext cx="614363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Николай </a:t>
            </a:r>
            <a:r>
              <a:rPr lang="ru-RU" sz="3600" b="1" dirty="0" err="1" smtClean="0"/>
              <a:t>Новокупцев</a:t>
            </a:r>
            <a:endParaRPr lang="ru-RU" sz="3600" b="1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Разработчик проекта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тел.: </a:t>
            </a:r>
            <a:r>
              <a:rPr lang="en-US" sz="2800" dirty="0" smtClean="0">
                <a:solidFill>
                  <a:schemeClr val="tx1"/>
                </a:solidFill>
              </a:rPr>
              <a:t>+7</a:t>
            </a:r>
            <a:r>
              <a:rPr lang="ru-RU" sz="2800" dirty="0" smtClean="0">
                <a:solidFill>
                  <a:schemeClr val="tx1"/>
                </a:solidFill>
              </a:rPr>
              <a:t> 963 147-3990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e-mail: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nikolay.novokuptsev@yandex.ru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/>
              <a:t>nikolay.novokuptsev</a:t>
            </a:r>
            <a:endParaRPr lang="en-US" sz="28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Picture 2" descr="C:\Users\Николай\Desktop\LOGA Group &amp; Seed Forum International Foundation\Картинки\LinkedIn-Re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470" y="4542454"/>
            <a:ext cx="1259859" cy="629930"/>
          </a:xfrm>
          <a:prstGeom prst="rect">
            <a:avLst/>
          </a:prstGeom>
          <a:noFill/>
        </p:spPr>
      </p:pic>
      <p:pic>
        <p:nvPicPr>
          <p:cNvPr id="10" name="Picture 9" descr="C:\Users\Николай\Desktop\LOGA Group &amp; Seed Forum International Foundation\favicon-blue-690x690 copy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242" y="4592394"/>
            <a:ext cx="443822" cy="443822"/>
          </a:xfrm>
          <a:prstGeom prst="rect">
            <a:avLst/>
          </a:prstGeom>
          <a:noFill/>
        </p:spPr>
      </p:pic>
      <p:pic>
        <p:nvPicPr>
          <p:cNvPr id="11" name="Picture 4" descr="C:\Users\Николай\Desktop\LOGA Group &amp; Seed Forum International Foundation\Картинки\1103366_78799419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" contrast="59000"/>
          </a:blip>
          <a:srcRect/>
          <a:stretch>
            <a:fillRect/>
          </a:stretch>
        </p:blipFill>
        <p:spPr bwMode="auto">
          <a:xfrm>
            <a:off x="3271542" y="3173167"/>
            <a:ext cx="582596" cy="582596"/>
          </a:xfrm>
          <a:prstGeom prst="rect">
            <a:avLst/>
          </a:prstGeom>
          <a:noFill/>
        </p:spPr>
      </p:pic>
      <p:pic>
        <p:nvPicPr>
          <p:cNvPr id="12" name="Picture 5" descr="C:\Users\Николай\Desktop\LOGA Group &amp; Seed Forum International Foundation\Картинки\1349600306_g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1542" y="3673233"/>
            <a:ext cx="625083" cy="500066"/>
          </a:xfrm>
          <a:prstGeom prst="rect">
            <a:avLst/>
          </a:prstGeom>
          <a:noFill/>
        </p:spPr>
      </p:pic>
      <p:pic>
        <p:nvPicPr>
          <p:cNvPr id="13" name="Picture 6" descr="C:\Users\Николай\Desktop\LOGA Group &amp; Seed Forum International Foundation\Картинки\pict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104" y="4101861"/>
            <a:ext cx="714381" cy="49053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6" t="19400" r="29647" b="41521"/>
          <a:stretch/>
        </p:blipFill>
        <p:spPr>
          <a:xfrm>
            <a:off x="986781" y="2429428"/>
            <a:ext cx="2316957" cy="252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>
          <a:xfrm>
            <a:off x="657420" y="6888176"/>
            <a:ext cx="7758619" cy="331932"/>
          </a:xfrm>
        </p:spPr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1733300"/>
            <a:ext cx="9383138" cy="468382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Реализует проект «Разработка </a:t>
            </a:r>
            <a:r>
              <a:rPr lang="ru-RU" sz="2400" dirty="0"/>
              <a:t>технологии </a:t>
            </a:r>
            <a:r>
              <a:rPr lang="ru-RU" sz="2400" dirty="0" smtClean="0"/>
              <a:t>биокомпозиционных материалов на основе биологического связующего, содержащего </a:t>
            </a:r>
            <a:r>
              <a:rPr lang="ru-RU" sz="2400" dirty="0" err="1" smtClean="0"/>
              <a:t>леван</a:t>
            </a:r>
            <a:r>
              <a:rPr lang="ru-RU" sz="2400" dirty="0" smtClean="0"/>
              <a:t> с использованием отходов пищевой и деревоперерабатывающей </a:t>
            </a:r>
            <a:r>
              <a:rPr lang="ru-RU" sz="2400" dirty="0" smtClean="0"/>
              <a:t>промышленности» НИ </a:t>
            </a:r>
            <a:r>
              <a:rPr lang="ru-RU" sz="2400" dirty="0" smtClean="0"/>
              <a:t>МГУ имени Н.П. Огарёва, основанный в 1931 г.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6</a:t>
            </a:r>
            <a:r>
              <a:rPr lang="ru-RU" sz="2400" dirty="0" smtClean="0"/>
              <a:t> </a:t>
            </a:r>
            <a:r>
              <a:rPr lang="ru-RU" sz="2400" dirty="0"/>
              <a:t>специалистов </a:t>
            </a:r>
            <a:r>
              <a:rPr lang="ru-RU" sz="2400" dirty="0" smtClean="0"/>
              <a:t>в лице 2 докторов наук и 3 кандидатов наук с </a:t>
            </a:r>
            <a:r>
              <a:rPr lang="ru-RU" sz="2400" dirty="0"/>
              <a:t>многолетним опытом исследований и разработок </a:t>
            </a:r>
            <a:r>
              <a:rPr lang="ru-RU" sz="2400" dirty="0" smtClean="0"/>
              <a:t>в области биотехнологии композиционных материалов и микробных полисахаридов из России</a:t>
            </a:r>
            <a:r>
              <a:rPr lang="ru-RU" sz="2400" dirty="0"/>
              <a:t> </a:t>
            </a:r>
            <a:r>
              <a:rPr lang="ru-RU" sz="2400" dirty="0" smtClean="0"/>
              <a:t>и Республики Беларусь во </a:t>
            </a:r>
            <a:r>
              <a:rPr lang="ru-RU" sz="2400" dirty="0"/>
              <a:t>главе с руководителем Виктором Васильевичем </a:t>
            </a:r>
            <a:r>
              <a:rPr lang="ru-RU" sz="2400" dirty="0" err="1" smtClean="0"/>
              <a:t>Ревиным</a:t>
            </a:r>
            <a:r>
              <a:rPr lang="ru-RU" sz="2400" dirty="0" smtClean="0"/>
              <a:t>. Дополнительно привлекаются специалисты в экономике и других сферах.</a:t>
            </a:r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9064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02" y="2387149"/>
            <a:ext cx="2058729" cy="1457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328" r="4400" b="7715"/>
          <a:stretch/>
        </p:blipFill>
        <p:spPr>
          <a:xfrm>
            <a:off x="1782526" y="2400112"/>
            <a:ext cx="2209800" cy="1457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07" y="2388107"/>
            <a:ext cx="2224613" cy="1481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132996" y="4674120"/>
            <a:ext cx="4431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Канцерогенный эффект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02" y="5267328"/>
            <a:ext cx="2052824" cy="1539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129581" y="1712514"/>
            <a:ext cx="643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Токсичные синтетические смолы и клеи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>
            <a:off x="1180287" y="1545024"/>
            <a:ext cx="920503" cy="87859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200" tIns="39600" rIns="79200" bIns="396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951533" y="688135"/>
            <a:ext cx="794907" cy="7362893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Экологическая безопасность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64375" y="2471509"/>
            <a:ext cx="2756396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анцерогенный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эффект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462107" y="2826672"/>
            <a:ext cx="2016224" cy="254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32" y="2163098"/>
            <a:ext cx="2448272" cy="1836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Выгнутая вверх стрелка 16"/>
          <p:cNvSpPr/>
          <p:nvPr/>
        </p:nvSpPr>
        <p:spPr>
          <a:xfrm rot="8464322">
            <a:off x="6332510" y="5053332"/>
            <a:ext cx="2537603" cy="653337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80" y="4153873"/>
            <a:ext cx="3261495" cy="24470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flipH="1" flipV="1">
            <a:off x="5248202" y="2119247"/>
            <a:ext cx="440432" cy="166937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149735" y="2113875"/>
            <a:ext cx="622210" cy="166937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1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>
          <a:xfrm>
            <a:off x="660805" y="7031715"/>
            <a:ext cx="7758619" cy="331932"/>
          </a:xfrm>
        </p:spPr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схема</a:t>
            </a:r>
            <a:endParaRPr lang="ru-RU" dirty="0"/>
          </a:p>
        </p:txBody>
      </p:sp>
      <p:pic>
        <p:nvPicPr>
          <p:cNvPr id="11" name="Picture 2" descr="схема плитки 3 вариа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" y="1576985"/>
            <a:ext cx="8870933" cy="480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16200000">
            <a:off x="6942654" y="2043031"/>
            <a:ext cx="4321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42612" y="2280352"/>
            <a:ext cx="2232248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noProof="0" dirty="0" err="1" smtClean="0">
                <a:solidFill>
                  <a:srgbClr val="00B050"/>
                </a:solidFill>
                <a:ea typeface="+mj-ea"/>
                <a:cs typeface="+mj-cs"/>
              </a:rPr>
              <a:t>levan</a:t>
            </a:r>
            <a:endParaRPr kumimoji="0" lang="ru-RU" b="1" i="0" u="sng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5727802" y="4880308"/>
            <a:ext cx="360040" cy="31024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885455" y="4481536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adhesion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18076" y="4296870"/>
            <a:ext cx="117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properties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09567" y="1410809"/>
            <a:ext cx="117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properties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187873" y="6511126"/>
            <a:ext cx="8322231" cy="4250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Отходы перерабатывающей промышленности !!!</a:t>
            </a:r>
            <a:endParaRPr lang="ru-RU" sz="28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823CA4-9677-4917-B0AA-86773DE4C4DA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473937"/>
          </a:xfrm>
        </p:spPr>
        <p:txBody>
          <a:bodyPr/>
          <a:lstStyle/>
          <a:p>
            <a:r>
              <a:rPr lang="ru-RU" dirty="0" smtClean="0"/>
              <a:t>Конкурентные преимущества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14456"/>
              </p:ext>
            </p:extLst>
          </p:nvPr>
        </p:nvGraphicFramePr>
        <p:xfrm>
          <a:off x="957163" y="1758617"/>
          <a:ext cx="8921622" cy="48476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65951"/>
                <a:gridCol w="876231"/>
                <a:gridCol w="1672804"/>
                <a:gridCol w="3106636"/>
              </a:tblGrid>
              <a:tr h="101538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Критерий оценки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    Тип связующего вещества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Цена, руб. за кг.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Экологическая безопасность,</a:t>
                      </a:r>
                      <a:r>
                        <a:rPr lang="ru-RU" sz="1400" baseline="0" dirty="0" smtClean="0"/>
                        <a:t> связующий компонент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Технология получения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7861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Смола фенолформальдегидная жидкая марок СФЖ-3013, СФЖ-3014, СФЖ–3024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105-120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Токсична, фенол-формальдегид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Поликонденсация фенола</a:t>
                      </a:r>
                      <a:r>
                        <a:rPr lang="ru-RU" sz="1400" baseline="0" dirty="0" smtClean="0"/>
                        <a:t> и формальдегида</a:t>
                      </a:r>
                      <a:endParaRPr lang="ru-RU" sz="1400" dirty="0"/>
                    </a:p>
                  </a:txBody>
                  <a:tcPr anchor="ctr"/>
                </a:tc>
              </a:tr>
              <a:tr h="7861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Природные клеевые композиции (казеиновый, костный</a:t>
                      </a:r>
                      <a:r>
                        <a:rPr lang="ru-RU" sz="1400" baseline="0" dirty="0" smtClean="0"/>
                        <a:t> или столярный, мездровый клеи)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120-180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Нетоксичный, белки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Химическая модификация</a:t>
                      </a:r>
                      <a:r>
                        <a:rPr lang="ru-RU" sz="1400" baseline="0" dirty="0" smtClean="0"/>
                        <a:t> растительного и животного сырья</a:t>
                      </a:r>
                      <a:endParaRPr lang="ru-RU" sz="1400" dirty="0"/>
                    </a:p>
                  </a:txBody>
                  <a:tcPr anchor="ctr"/>
                </a:tc>
              </a:tr>
              <a:tr h="1244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/>
                        <a:t>Биоклей</a:t>
                      </a:r>
                      <a:r>
                        <a:rPr lang="ru-RU" sz="1400" kern="1200" dirty="0" smtClean="0"/>
                        <a:t> «</a:t>
                      </a:r>
                      <a:r>
                        <a:rPr lang="en-US" sz="1400" kern="1200" dirty="0" err="1" smtClean="0"/>
                        <a:t>Levana</a:t>
                      </a:r>
                      <a:r>
                        <a:rPr lang="ru-RU" sz="1400" kern="1200" dirty="0" smtClean="0"/>
                        <a:t>»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компании </a:t>
                      </a:r>
                      <a:r>
                        <a:rPr lang="en-GB" sz="1400" kern="1200" dirty="0" smtClean="0"/>
                        <a:t>Montana Polysaccharides Corp</a:t>
                      </a:r>
                      <a:r>
                        <a:rPr lang="ru-RU" sz="1400" kern="1200" dirty="0" smtClean="0"/>
                        <a:t>.,</a:t>
                      </a:r>
                      <a:r>
                        <a:rPr lang="ru-RU" sz="1400" kern="1200" baseline="0" dirty="0" smtClean="0"/>
                        <a:t> </a:t>
                      </a:r>
                      <a:r>
                        <a:rPr lang="en-US" sz="1400" kern="1200" baseline="0" dirty="0" smtClean="0"/>
                        <a:t>USA, </a:t>
                      </a:r>
                      <a:r>
                        <a:rPr lang="ru-RU" sz="1400" kern="1200" baseline="0" dirty="0" smtClean="0"/>
                        <a:t>(</a:t>
                      </a:r>
                      <a:r>
                        <a:rPr lang="en-US" sz="1400" kern="1200" dirty="0" smtClean="0">
                          <a:hlinkClick r:id="rId2"/>
                        </a:rPr>
                        <a:t>http://www.polysaccharides.us/</a:t>
                      </a:r>
                      <a:r>
                        <a:rPr lang="ru-RU" sz="1400" kern="1200" dirty="0" smtClean="0"/>
                        <a:t>) 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Cathay</a:t>
                      </a:r>
                      <a:r>
                        <a:rPr lang="en-US" sz="1400" kern="1200" baseline="0" dirty="0" smtClean="0"/>
                        <a:t> Biotechnology Group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(</a:t>
                      </a:r>
                      <a:r>
                        <a:rPr lang="en-US" sz="1400" kern="1200" dirty="0" smtClean="0">
                          <a:effectLst/>
                          <a:hlinkClick r:id="rId3"/>
                        </a:rPr>
                        <a:t>http://www.cathaybiotech.com/</a:t>
                      </a:r>
                      <a:r>
                        <a:rPr lang="en-US" sz="1400" kern="1200" baseline="0" dirty="0" smtClean="0">
                          <a:effectLst/>
                        </a:rPr>
                        <a:t>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 </a:t>
                      </a:r>
                      <a:r>
                        <a:rPr lang="ru-RU" sz="1400" dirty="0" err="1" smtClean="0"/>
                        <a:t>разгла-шается</a:t>
                      </a:r>
                      <a:endParaRPr lang="ru-RU" sz="1400" dirty="0" smtClean="0"/>
                    </a:p>
                    <a:p>
                      <a:pPr algn="ctr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Нетоксичен, полисахарид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Сахароза </a:t>
                      </a:r>
                      <a:r>
                        <a:rPr lang="ru-RU" sz="1400" baseline="0" dirty="0" smtClean="0"/>
                        <a:t> + совместное культивирование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 не менее 2-х штаммов микроорганизмов</a:t>
                      </a:r>
                      <a:endParaRPr lang="ru-RU" sz="1400" b="0" dirty="0" smtClean="0"/>
                    </a:p>
                  </a:txBody>
                  <a:tcPr anchor="ctr"/>
                </a:tc>
              </a:tr>
              <a:tr h="10153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Биосвяязующее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на основе </a:t>
                      </a:r>
                      <a:r>
                        <a:rPr lang="ru-RU" sz="1400" baseline="0" dirty="0" err="1" smtClean="0"/>
                        <a:t>левана</a:t>
                      </a:r>
                      <a:endParaRPr lang="ru-RU" sz="1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74,16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Нетоксично,</a:t>
                      </a:r>
                      <a:r>
                        <a:rPr lang="ru-RU" sz="1400" baseline="0" dirty="0" smtClean="0"/>
                        <a:t> полисахарид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Отходы</a:t>
                      </a:r>
                      <a:r>
                        <a:rPr lang="ru-RU" sz="1400" baseline="0" dirty="0" smtClean="0"/>
                        <a:t> пищевой промышленности </a:t>
                      </a:r>
                      <a:r>
                        <a:rPr lang="ru-RU" sz="1400" dirty="0" smtClean="0"/>
                        <a:t>+ культивирование 1 штамма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микроорганизма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071463" y="1894114"/>
            <a:ext cx="2945366" cy="71845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3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823CA4-9677-4917-B0AA-86773DE4C4DA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392294"/>
          </a:xfrm>
        </p:spPr>
        <p:txBody>
          <a:bodyPr/>
          <a:lstStyle/>
          <a:p>
            <a:r>
              <a:rPr lang="ru-RU" dirty="0" smtClean="0"/>
              <a:t>Отрасль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01341" y="1783417"/>
            <a:ext cx="8371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Годовой прогноз по объему рынка ДСП в России на 2016-2018,</a:t>
            </a:r>
          </a:p>
          <a:p>
            <a:pPr algn="ctr"/>
            <a:r>
              <a:rPr lang="ru-RU" sz="2400" dirty="0"/>
              <a:t>в</a:t>
            </a:r>
            <a:r>
              <a:rPr lang="ru-RU" sz="2400" dirty="0" smtClean="0"/>
              <a:t> натуральном и стоимостном выражении </a:t>
            </a:r>
            <a:endParaRPr lang="ru-RU" sz="24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3990692"/>
              </p:ext>
            </p:extLst>
          </p:nvPr>
        </p:nvGraphicFramePr>
        <p:xfrm>
          <a:off x="1301341" y="2808079"/>
          <a:ext cx="4269457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42822571"/>
              </p:ext>
            </p:extLst>
          </p:nvPr>
        </p:nvGraphicFramePr>
        <p:xfrm>
          <a:off x="5570798" y="2823972"/>
          <a:ext cx="4269457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10844" y="6429841"/>
            <a:ext cx="6679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ТЫСЯЧ ТОНН				МЛРД РУБЛЕЙ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>
          <a:xfrm>
            <a:off x="703992" y="6606265"/>
            <a:ext cx="7758619" cy="331932"/>
          </a:xfrm>
        </p:spPr>
        <p:txBody>
          <a:bodyPr/>
          <a:lstStyle/>
          <a:p>
            <a:fld id="{B1823CA4-9677-4917-B0AA-86773DE4C4DA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424951"/>
          </a:xfrm>
        </p:spPr>
        <p:txBody>
          <a:bodyPr/>
          <a:lstStyle/>
          <a:p>
            <a:r>
              <a:rPr lang="ru-RU" dirty="0" smtClean="0"/>
              <a:t>Потенциальные клиенты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93968" y="1576181"/>
            <a:ext cx="1338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B2B</a:t>
            </a:r>
            <a:endParaRPr lang="ru-RU" sz="5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6075" y="3955292"/>
            <a:ext cx="3154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Менеджеры по продажам</a:t>
            </a:r>
          </a:p>
          <a:p>
            <a:pPr algn="ctr"/>
            <a:r>
              <a:rPr lang="ru-RU" sz="2000" b="1" dirty="0"/>
              <a:t>Д</a:t>
            </a:r>
            <a:r>
              <a:rPr lang="ru-RU" sz="2000" b="1" dirty="0" smtClean="0"/>
              <a:t>истрибьюторские сети</a:t>
            </a:r>
            <a:endParaRPr lang="ru-RU" sz="20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613234" y="2660980"/>
            <a:ext cx="30007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44" y="5584104"/>
            <a:ext cx="1679898" cy="824101"/>
          </a:xfrm>
          <a:prstGeom prst="rect">
            <a:avLst/>
          </a:prstGeom>
        </p:spPr>
      </p:pic>
      <p:pic>
        <p:nvPicPr>
          <p:cNvPr id="12" name="Picture 2" descr="http://www.tadviser.ru/images/3/34/Logo-%D0%A2%D0%BE%D0%BC%D0%BB%D0%B5%D1%81%D0%B4%D1%80%D0%B5%D0%B2-%D0%A2%D0%BE%D0%BC%D1%81%D0%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5367" y="5482684"/>
            <a:ext cx="905868" cy="905869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Picture 9" descr="C:\Users\Николай\Desktop\LOGA Group &amp; Seed Forum International Foundation\Картинки\f59c9fd8185607df3833bc2cbc9f0d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80" y="5536629"/>
            <a:ext cx="1823683" cy="77057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4989" y="6099044"/>
            <a:ext cx="2434359" cy="52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1891" y="3816450"/>
            <a:ext cx="2225184" cy="72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5444" y="4659746"/>
            <a:ext cx="2540480" cy="5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2451" y="5740110"/>
            <a:ext cx="1750942" cy="81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2477" y="5630591"/>
            <a:ext cx="1882761" cy="41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32439" y="4396781"/>
            <a:ext cx="905867" cy="9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Николай\Desktop\imag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31" y="1740595"/>
            <a:ext cx="4702770" cy="18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4447996" y="4426364"/>
            <a:ext cx="1059222" cy="585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830700" y="4750974"/>
            <a:ext cx="752602" cy="36857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24989" y="4771698"/>
            <a:ext cx="283751" cy="6580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784916" y="4756409"/>
            <a:ext cx="4136" cy="72627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02451" y="5215425"/>
            <a:ext cx="24288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43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>
          <a:xfrm>
            <a:off x="657420" y="6964048"/>
            <a:ext cx="7758619" cy="331932"/>
          </a:xfrm>
        </p:spPr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Предлагаем сотрудничество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4196" y="1653133"/>
            <a:ext cx="9379750" cy="2037124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Требуемый </a:t>
            </a:r>
            <a:r>
              <a:rPr lang="ru-RU" sz="2400" dirty="0"/>
              <a:t>объем финансирования на завершение этапа НИОКР: 2 млн руб</a:t>
            </a:r>
            <a:r>
              <a:rPr lang="ru-RU" sz="2400" dirty="0" smtClean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Поиск инвестиций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Лицензирование </a:t>
            </a:r>
            <a:r>
              <a:rPr lang="ru-RU" sz="2400" dirty="0"/>
              <a:t>и/или продажа технологии </a:t>
            </a:r>
            <a:r>
              <a:rPr lang="ru-RU" sz="2400" dirty="0" smtClean="0"/>
              <a:t>инвестору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Собственное производство </a:t>
            </a:r>
            <a:r>
              <a:rPr lang="ru-RU" sz="2400" dirty="0" err="1" smtClean="0"/>
              <a:t>биосвязующего</a:t>
            </a:r>
            <a:r>
              <a:rPr lang="ru-RU" sz="2400" dirty="0" smtClean="0"/>
              <a:t> и его продажа гарантированному и потенциальному потребителю</a:t>
            </a:r>
            <a:endParaRPr lang="ru-RU" sz="2400" dirty="0"/>
          </a:p>
          <a:p>
            <a:pPr>
              <a:lnSpc>
                <a:spcPct val="100000"/>
              </a:lnSpc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64196" y="4274939"/>
            <a:ext cx="90023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Текущее состояние проекта: </a:t>
            </a:r>
            <a:endParaRPr lang="ru-RU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• Разработан лабораторный прототип 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Получен патент на изобретение: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Патент  </a:t>
            </a:r>
            <a:r>
              <a:rPr lang="ru-RU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№ 2574211, заявка № </a:t>
            </a:r>
            <a:r>
              <a:rPr lang="ru-RU" sz="2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2014147768/10. Способ </a:t>
            </a:r>
            <a:r>
              <a:rPr lang="ru-RU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получения </a:t>
            </a:r>
            <a:r>
              <a:rPr lang="ru-RU" sz="2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экзополисахарида</a:t>
            </a:r>
            <a:r>
              <a:rPr lang="ru-RU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левана</a:t>
            </a:r>
            <a:r>
              <a:rPr lang="ru-RU" sz="2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/ </a:t>
            </a:r>
            <a:r>
              <a:rPr lang="ru-RU" sz="2400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Ревин</a:t>
            </a:r>
            <a:r>
              <a:rPr lang="ru-RU" sz="2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В.В., </a:t>
            </a:r>
            <a:r>
              <a:rPr lang="ru-RU" sz="2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Новокупцев</a:t>
            </a:r>
            <a:r>
              <a:rPr lang="ru-RU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Н.В. </a:t>
            </a:r>
            <a:r>
              <a:rPr lang="ru-RU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</a:t>
            </a:r>
            <a:r>
              <a:rPr lang="ru-RU" sz="2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риоритет </a:t>
            </a:r>
            <a:r>
              <a:rPr lang="ru-RU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изобретения от 26 ноября 2014г</a:t>
            </a:r>
            <a:r>
              <a:rPr lang="ru-RU" sz="2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Планируется подача 1 заявки на патент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финальной презентации по проекту 2014 v.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ample RVC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финальной презентации по проекту 2014 v.4</Template>
  <TotalTime>2117</TotalTime>
  <Words>363</Words>
  <Application>Microsoft Office PowerPoint</Application>
  <PresentationFormat>Произвольный</PresentationFormat>
  <Paragraphs>78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Шаблон финальной презентации по проекту 2014 v.4</vt:lpstr>
      <vt:lpstr>Example RVC_2014</vt:lpstr>
      <vt:lpstr>Презентация PowerPoint</vt:lpstr>
      <vt:lpstr>Команда</vt:lpstr>
      <vt:lpstr>Проблема</vt:lpstr>
      <vt:lpstr>Экологическая безопасность</vt:lpstr>
      <vt:lpstr>Технологическая схема</vt:lpstr>
      <vt:lpstr>Конкурентные преимущества</vt:lpstr>
      <vt:lpstr>Отрасль</vt:lpstr>
      <vt:lpstr>Потенциальные клиенты</vt:lpstr>
      <vt:lpstr>Предлагаем сотрудничество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Eugenia U. Larina</dc:creator>
  <cp:lastModifiedBy>user</cp:lastModifiedBy>
  <cp:revision>113</cp:revision>
  <dcterms:created xsi:type="dcterms:W3CDTF">2014-12-16T12:04:45Z</dcterms:created>
  <dcterms:modified xsi:type="dcterms:W3CDTF">2016-05-31T10:38:04Z</dcterms:modified>
</cp:coreProperties>
</file>